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1" r:id="rId2"/>
    <p:sldId id="256" r:id="rId3"/>
    <p:sldId id="257" r:id="rId4"/>
    <p:sldId id="258" r:id="rId5"/>
    <p:sldId id="260" r:id="rId6"/>
    <p:sldId id="266" r:id="rId7"/>
    <p:sldId id="267" r:id="rId8"/>
    <p:sldId id="268" r:id="rId9"/>
    <p:sldId id="270"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684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9" autoAdjust="0"/>
    <p:restoredTop sz="94660"/>
  </p:normalViewPr>
  <p:slideViewPr>
    <p:cSldViewPr>
      <p:cViewPr varScale="1">
        <p:scale>
          <a:sx n="45" d="100"/>
          <a:sy n="45" d="100"/>
        </p:scale>
        <p:origin x="-122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55BDB5-A530-42B4-AA02-794BEDA03116}" type="datetimeFigureOut">
              <a:rPr lang="ru-RU" smtClean="0"/>
              <a:pPr/>
              <a:t>07.09.2013</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34D461-208F-463E-BE24-23466FAD5EA0}" type="slidenum">
              <a:rPr lang="ru-RU" smtClean="0"/>
              <a:pPr/>
              <a:t>‹#›</a:t>
            </a:fld>
            <a:endParaRPr lang="ru-RU"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960C998-55F3-4B8F-8D26-CC9F4DBE7ED2}" type="datetimeFigureOut">
              <a:rPr lang="ru-RU" smtClean="0"/>
              <a:pPr/>
              <a:t>07.09.2013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0BD32E0-5CE6-4BBB-8124-FEFBD6F70AFB}"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960C998-55F3-4B8F-8D26-CC9F4DBE7ED2}" type="datetimeFigureOut">
              <a:rPr lang="ru-RU" smtClean="0"/>
              <a:pPr/>
              <a:t>07.09.2013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0BD32E0-5CE6-4BBB-8124-FEFBD6F70AFB}"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960C998-55F3-4B8F-8D26-CC9F4DBE7ED2}" type="datetimeFigureOut">
              <a:rPr lang="ru-RU" smtClean="0"/>
              <a:pPr/>
              <a:t>07.09.2013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0BD32E0-5CE6-4BBB-8124-FEFBD6F70AFB}"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960C998-55F3-4B8F-8D26-CC9F4DBE7ED2}" type="datetimeFigureOut">
              <a:rPr lang="ru-RU" smtClean="0"/>
              <a:pPr/>
              <a:t>07.09.2013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0BD32E0-5CE6-4BBB-8124-FEFBD6F70AFB}"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960C998-55F3-4B8F-8D26-CC9F4DBE7ED2}" type="datetimeFigureOut">
              <a:rPr lang="ru-RU" smtClean="0"/>
              <a:pPr/>
              <a:t>07.09.2013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0BD32E0-5CE6-4BBB-8124-FEFBD6F70AFB}"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960C998-55F3-4B8F-8D26-CC9F4DBE7ED2}" type="datetimeFigureOut">
              <a:rPr lang="ru-RU" smtClean="0"/>
              <a:pPr/>
              <a:t>07.09.2013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0BD32E0-5CE6-4BBB-8124-FEFBD6F70AFB}"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960C998-55F3-4B8F-8D26-CC9F4DBE7ED2}" type="datetimeFigureOut">
              <a:rPr lang="ru-RU" smtClean="0"/>
              <a:pPr/>
              <a:t>07.09.2013</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70BD32E0-5CE6-4BBB-8124-FEFBD6F70AFB}"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960C998-55F3-4B8F-8D26-CC9F4DBE7ED2}" type="datetimeFigureOut">
              <a:rPr lang="ru-RU" smtClean="0"/>
              <a:pPr/>
              <a:t>07.09.2013</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70BD32E0-5CE6-4BBB-8124-FEFBD6F70AFB}"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960C998-55F3-4B8F-8D26-CC9F4DBE7ED2}" type="datetimeFigureOut">
              <a:rPr lang="ru-RU" smtClean="0"/>
              <a:pPr/>
              <a:t>07.09.2013</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70BD32E0-5CE6-4BBB-8124-FEFBD6F70AFB}"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960C998-55F3-4B8F-8D26-CC9F4DBE7ED2}" type="datetimeFigureOut">
              <a:rPr lang="ru-RU" smtClean="0"/>
              <a:pPr/>
              <a:t>07.09.2013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0BD32E0-5CE6-4BBB-8124-FEFBD6F70AFB}"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960C998-55F3-4B8F-8D26-CC9F4DBE7ED2}" type="datetimeFigureOut">
              <a:rPr lang="ru-RU" smtClean="0"/>
              <a:pPr/>
              <a:t>07.09.2013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0BD32E0-5CE6-4BBB-8124-FEFBD6F70AFB}"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60C998-55F3-4B8F-8D26-CC9F4DBE7ED2}" type="datetimeFigureOut">
              <a:rPr lang="ru-RU" smtClean="0"/>
              <a:pPr/>
              <a:t>07.09.2013</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BD32E0-5CE6-4BBB-8124-FEFBD6F70AFB}"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hyperlink" Target="http://www.xlibris.de/Autoren/Goethe/Goethe-Biographie/Goethe-Biographie-2.htm" TargetMode="External"/><Relationship Id="rId7" Type="http://schemas.openxmlformats.org/officeDocument/2006/relationships/image" Target="../media/image12.jpeg"/><Relationship Id="rId2" Type="http://schemas.openxmlformats.org/officeDocument/2006/relationships/image" Target="../media/image8.jpeg"/><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static2.stuff.co.nz/1282110016/187/4037187.jpg"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img0.liveinternet.ru/images/attach/c/1/50/742/50742004_g.jpg"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5720" y="2143116"/>
            <a:ext cx="8429684" cy="830997"/>
          </a:xfrm>
          <a:prstGeom prst="rect">
            <a:avLst/>
          </a:prstGeom>
          <a:noFill/>
        </p:spPr>
        <p:txBody>
          <a:bodyPr wrap="square" rtlCol="0">
            <a:spAutoFit/>
          </a:bodyPr>
          <a:lstStyle/>
          <a:p>
            <a:r>
              <a:rPr lang="en-US" sz="4800" dirty="0" smtClean="0">
                <a:solidFill>
                  <a:schemeClr val="tx2"/>
                </a:solidFill>
                <a:latin typeface="Times New Roman" pitchFamily="18" charset="0"/>
                <a:ea typeface="Cambria Math" pitchFamily="18" charset="0"/>
                <a:cs typeface="Times New Roman" pitchFamily="18" charset="0"/>
              </a:rPr>
              <a:t>“Johann Wolfgang von Goethe”</a:t>
            </a:r>
          </a:p>
        </p:txBody>
      </p:sp>
      <p:sp>
        <p:nvSpPr>
          <p:cNvPr id="4" name="TextBox 3"/>
          <p:cNvSpPr txBox="1"/>
          <p:nvPr/>
        </p:nvSpPr>
        <p:spPr>
          <a:xfrm>
            <a:off x="1331640" y="3284984"/>
            <a:ext cx="6552728" cy="1815882"/>
          </a:xfrm>
          <a:prstGeom prst="rect">
            <a:avLst/>
          </a:prstGeom>
          <a:noFill/>
        </p:spPr>
        <p:txBody>
          <a:bodyPr wrap="square" rtlCol="0">
            <a:spAutoFit/>
          </a:bodyPr>
          <a:lstStyle/>
          <a:p>
            <a:pPr algn="ctr"/>
            <a:r>
              <a:rPr lang="ru-RU" sz="2800" dirty="0" smtClean="0"/>
              <a:t>Презентацию по немецкому языку</a:t>
            </a:r>
          </a:p>
          <a:p>
            <a:pPr algn="ctr"/>
            <a:r>
              <a:rPr lang="ru-RU" sz="2800" dirty="0" smtClean="0"/>
              <a:t> выполнила ученица 11 класса </a:t>
            </a:r>
          </a:p>
          <a:p>
            <a:pPr algn="ctr"/>
            <a:r>
              <a:rPr lang="ru-RU" sz="2800" dirty="0" smtClean="0"/>
              <a:t>МБОУ СОШ №3 </a:t>
            </a:r>
          </a:p>
          <a:p>
            <a:pPr algn="ctr"/>
            <a:r>
              <a:rPr lang="ru-RU" sz="2800" dirty="0" smtClean="0"/>
              <a:t>Бородина Дарья</a:t>
            </a:r>
            <a:endParaRPr lang="ru-RU" sz="2800" dirty="0"/>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gette1.jpg"/>
          <p:cNvPicPr>
            <a:picLocks noChangeAspect="1"/>
          </p:cNvPicPr>
          <p:nvPr/>
        </p:nvPicPr>
        <p:blipFill>
          <a:blip r:embed="rId2" cstate="print"/>
          <a:stretch>
            <a:fillRect/>
          </a:stretch>
        </p:blipFill>
        <p:spPr>
          <a:xfrm>
            <a:off x="5214942" y="857232"/>
            <a:ext cx="3571868" cy="4572032"/>
          </a:xfrm>
          <a:prstGeom prst="rect">
            <a:avLst/>
          </a:prstGeom>
          <a:ln>
            <a:solidFill>
              <a:schemeClr val="bg2">
                <a:lumMod val="25000"/>
              </a:schemeClr>
            </a:solidFill>
          </a:ln>
          <a:effectLst>
            <a:outerShdw blurRad="292100" dist="139700" dir="2700000" algn="tl" rotWithShape="0">
              <a:srgbClr val="333333">
                <a:alpha val="65000"/>
              </a:srgbClr>
            </a:outerShdw>
          </a:effectLst>
        </p:spPr>
      </p:pic>
      <p:sp>
        <p:nvSpPr>
          <p:cNvPr id="5" name="TextBox 4"/>
          <p:cNvSpPr txBox="1"/>
          <p:nvPr/>
        </p:nvSpPr>
        <p:spPr>
          <a:xfrm>
            <a:off x="285720" y="1142984"/>
            <a:ext cx="4857784" cy="2554545"/>
          </a:xfrm>
          <a:prstGeom prst="rect">
            <a:avLst/>
          </a:prstGeom>
          <a:noFill/>
        </p:spPr>
        <p:txBody>
          <a:bodyPr wrap="square" rtlCol="0">
            <a:spAutoFit/>
          </a:bodyPr>
          <a:lstStyle/>
          <a:p>
            <a:r>
              <a:rPr lang="en-US" sz="6000" b="1" dirty="0" smtClean="0">
                <a:latin typeface="Edwardian Script ITC" pitchFamily="66" charset="0"/>
                <a:ea typeface="Cambria Math" pitchFamily="18" charset="0"/>
              </a:rPr>
              <a:t>Johann Wolfgang von Goethe</a:t>
            </a:r>
          </a:p>
          <a:p>
            <a:r>
              <a:rPr lang="en-US" sz="4000" b="1" dirty="0" smtClean="0">
                <a:latin typeface="Edwardian Script ITC" pitchFamily="66" charset="0"/>
                <a:ea typeface="Cambria Math" pitchFamily="18" charset="0"/>
              </a:rPr>
              <a:t>(1749 – 1832)</a:t>
            </a:r>
            <a:endParaRPr lang="ru-RU" sz="4000" b="1" dirty="0">
              <a:latin typeface="Cambria Math" pitchFamily="18" charset="0"/>
              <a:ea typeface="Cambria Math" pitchFamily="18" charset="0"/>
            </a:endParaRPr>
          </a:p>
        </p:txBody>
      </p:sp>
      <p:pic>
        <p:nvPicPr>
          <p:cNvPr id="6" name="Рисунок 5" descr="220px-Signature_of_Johann_Wolfgang_von_Goethe_svg.png"/>
          <p:cNvPicPr>
            <a:picLocks noChangeAspect="1"/>
          </p:cNvPicPr>
          <p:nvPr/>
        </p:nvPicPr>
        <p:blipFill>
          <a:blip r:embed="rId3" cstate="print"/>
          <a:stretch>
            <a:fillRect/>
          </a:stretch>
        </p:blipFill>
        <p:spPr>
          <a:xfrm>
            <a:off x="6000760" y="5857892"/>
            <a:ext cx="2000264" cy="500066"/>
          </a:xfrm>
          <a:prstGeom prst="rect">
            <a:avLst/>
          </a:prstGeom>
        </p:spPr>
      </p:pic>
      <p:sp>
        <p:nvSpPr>
          <p:cNvPr id="7" name="TextBox 6"/>
          <p:cNvSpPr txBox="1"/>
          <p:nvPr/>
        </p:nvSpPr>
        <p:spPr>
          <a:xfrm>
            <a:off x="467544" y="3933056"/>
            <a:ext cx="4505724" cy="1846659"/>
          </a:xfrm>
          <a:prstGeom prst="rect">
            <a:avLst/>
          </a:prstGeom>
          <a:noFill/>
        </p:spPr>
        <p:txBody>
          <a:bodyPr wrap="square" rtlCol="0">
            <a:spAutoFit/>
          </a:bodyPr>
          <a:lstStyle/>
          <a:p>
            <a:r>
              <a:rPr lang="en-US" sz="2400" dirty="0" smtClean="0"/>
              <a:t>Der gr</a:t>
            </a:r>
            <a:r>
              <a:rPr lang="ru-RU" sz="2400" dirty="0" smtClean="0"/>
              <a:t>ӧ</a:t>
            </a:r>
            <a:r>
              <a:rPr lang="en-US" sz="2400" dirty="0" smtClean="0"/>
              <a:t>sste deutsche Dichter, Naturwissenschaftler, Staatsmann, Denker, der bedeutenste Vertreter der Weltliteratur</a:t>
            </a:r>
          </a:p>
          <a:p>
            <a:endParaRPr lang="ru-RU"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220px-Catharina_Elisabeth_Goethe_1776.jpg"/>
          <p:cNvPicPr>
            <a:picLocks noChangeAspect="1"/>
          </p:cNvPicPr>
          <p:nvPr/>
        </p:nvPicPr>
        <p:blipFill>
          <a:blip r:embed="rId2" cstate="print"/>
          <a:stretch>
            <a:fillRect/>
          </a:stretch>
        </p:blipFill>
        <p:spPr>
          <a:xfrm>
            <a:off x="2987824" y="3573016"/>
            <a:ext cx="2714644" cy="2786082"/>
          </a:xfrm>
          <a:prstGeom prst="rect">
            <a:avLst/>
          </a:prstGeom>
        </p:spPr>
      </p:pic>
      <p:pic>
        <p:nvPicPr>
          <p:cNvPr id="6" name="Рисунок 5" descr="170px-JohannCasparGoethe.jpg"/>
          <p:cNvPicPr>
            <a:picLocks noChangeAspect="1"/>
          </p:cNvPicPr>
          <p:nvPr/>
        </p:nvPicPr>
        <p:blipFill>
          <a:blip r:embed="rId3" cstate="print"/>
          <a:stretch>
            <a:fillRect/>
          </a:stretch>
        </p:blipFill>
        <p:spPr>
          <a:xfrm>
            <a:off x="6228184" y="3573016"/>
            <a:ext cx="2214578" cy="2786082"/>
          </a:xfrm>
          <a:prstGeom prst="rect">
            <a:avLst/>
          </a:prstGeom>
        </p:spPr>
      </p:pic>
      <p:sp>
        <p:nvSpPr>
          <p:cNvPr id="7" name="TextBox 6"/>
          <p:cNvSpPr txBox="1"/>
          <p:nvPr/>
        </p:nvSpPr>
        <p:spPr>
          <a:xfrm>
            <a:off x="0" y="0"/>
            <a:ext cx="3714776" cy="1323439"/>
          </a:xfrm>
          <a:prstGeom prst="rect">
            <a:avLst/>
          </a:prstGeom>
          <a:noFill/>
        </p:spPr>
        <p:txBody>
          <a:bodyPr wrap="square" rtlCol="0">
            <a:spAutoFit/>
          </a:bodyPr>
          <a:lstStyle/>
          <a:p>
            <a:r>
              <a:rPr lang="en-US" sz="8000" b="1" dirty="0" smtClean="0">
                <a:solidFill>
                  <a:srgbClr val="0070C0"/>
                </a:solidFill>
                <a:latin typeface="Edwardian Script ITC" pitchFamily="66" charset="0"/>
              </a:rPr>
              <a:t>Kindheit</a:t>
            </a:r>
            <a:endParaRPr lang="ru-RU" sz="8000" b="1" dirty="0">
              <a:solidFill>
                <a:srgbClr val="0070C0"/>
              </a:solidFill>
            </a:endParaRPr>
          </a:p>
        </p:txBody>
      </p:sp>
      <p:pic>
        <p:nvPicPr>
          <p:cNvPr id="8" name="Рисунок 7" descr="220px-Goethehausfrankfurt.jpg"/>
          <p:cNvPicPr>
            <a:picLocks noChangeAspect="1"/>
          </p:cNvPicPr>
          <p:nvPr/>
        </p:nvPicPr>
        <p:blipFill>
          <a:blip r:embed="rId4" cstate="print"/>
          <a:stretch>
            <a:fillRect/>
          </a:stretch>
        </p:blipFill>
        <p:spPr>
          <a:xfrm>
            <a:off x="467544" y="1340768"/>
            <a:ext cx="2428892" cy="4357694"/>
          </a:xfrm>
          <a:prstGeom prst="rect">
            <a:avLst/>
          </a:prstGeom>
        </p:spPr>
      </p:pic>
      <p:sp>
        <p:nvSpPr>
          <p:cNvPr id="9" name="TextBox 8"/>
          <p:cNvSpPr txBox="1"/>
          <p:nvPr/>
        </p:nvSpPr>
        <p:spPr>
          <a:xfrm>
            <a:off x="0" y="5733256"/>
            <a:ext cx="2771800" cy="830997"/>
          </a:xfrm>
          <a:prstGeom prst="rect">
            <a:avLst/>
          </a:prstGeom>
          <a:noFill/>
        </p:spPr>
        <p:txBody>
          <a:bodyPr wrap="square" rtlCol="0">
            <a:spAutoFit/>
          </a:bodyPr>
          <a:lstStyle/>
          <a:p>
            <a:pPr algn="ctr"/>
            <a:r>
              <a:rPr lang="en-US" sz="2400" dirty="0" smtClean="0"/>
              <a:t>Goethehaus in Franfurt am Main</a:t>
            </a:r>
            <a:endParaRPr lang="ru-RU" sz="2400" dirty="0"/>
          </a:p>
        </p:txBody>
      </p:sp>
      <p:sp>
        <p:nvSpPr>
          <p:cNvPr id="10" name="TextBox 9"/>
          <p:cNvSpPr txBox="1"/>
          <p:nvPr/>
        </p:nvSpPr>
        <p:spPr>
          <a:xfrm>
            <a:off x="2411760" y="6396335"/>
            <a:ext cx="4032448" cy="461665"/>
          </a:xfrm>
          <a:prstGeom prst="rect">
            <a:avLst/>
          </a:prstGeom>
          <a:noFill/>
        </p:spPr>
        <p:txBody>
          <a:bodyPr wrap="square" rtlCol="0">
            <a:spAutoFit/>
          </a:bodyPr>
          <a:lstStyle/>
          <a:p>
            <a:r>
              <a:rPr lang="en-US" sz="2400" dirty="0" smtClean="0"/>
              <a:t>Catharina Elisabeth Goethe</a:t>
            </a:r>
            <a:endParaRPr lang="ru-RU" sz="2400" dirty="0"/>
          </a:p>
        </p:txBody>
      </p:sp>
      <p:sp>
        <p:nvSpPr>
          <p:cNvPr id="11" name="TextBox 10"/>
          <p:cNvSpPr txBox="1"/>
          <p:nvPr/>
        </p:nvSpPr>
        <p:spPr>
          <a:xfrm>
            <a:off x="6190947" y="6396335"/>
            <a:ext cx="2953053" cy="461665"/>
          </a:xfrm>
          <a:prstGeom prst="rect">
            <a:avLst/>
          </a:prstGeom>
          <a:noFill/>
        </p:spPr>
        <p:txBody>
          <a:bodyPr wrap="none" rtlCol="0">
            <a:spAutoFit/>
          </a:bodyPr>
          <a:lstStyle/>
          <a:p>
            <a:r>
              <a:rPr lang="en-US" sz="2400" dirty="0" smtClean="0"/>
              <a:t>Johann Caspar Goethe</a:t>
            </a:r>
            <a:endParaRPr lang="ru-RU" sz="2400" dirty="0"/>
          </a:p>
        </p:txBody>
      </p:sp>
      <p:sp>
        <p:nvSpPr>
          <p:cNvPr id="12" name="Прямоугольник 11"/>
          <p:cNvSpPr/>
          <p:nvPr/>
        </p:nvSpPr>
        <p:spPr>
          <a:xfrm>
            <a:off x="3131840" y="0"/>
            <a:ext cx="6012160" cy="3416320"/>
          </a:xfrm>
          <a:prstGeom prst="rect">
            <a:avLst/>
          </a:prstGeom>
        </p:spPr>
        <p:txBody>
          <a:bodyPr wrap="square">
            <a:spAutoFit/>
          </a:bodyPr>
          <a:lstStyle/>
          <a:p>
            <a:r>
              <a:rPr lang="de-DE" sz="2400" dirty="0" smtClean="0"/>
              <a:t>J.W. Goethe wurde am 28. August 1749 in Frankfurt am Main in </a:t>
            </a:r>
            <a:r>
              <a:rPr lang="de-DE" sz="2400" dirty="0" err="1" smtClean="0"/>
              <a:t>Bὔrgerfamilie</a:t>
            </a:r>
            <a:r>
              <a:rPr lang="de-DE" sz="2400" dirty="0" smtClean="0"/>
              <a:t> geboren. Sein Vater, von Beruf Rechtsanwalt, war reich, und die Erziehung seines Sohnes bezahlt eine Menge Aufmerksamkeit. Junge Goethe war vielseitig. Ausgebildet in das Haus des Vaters. Er war ein sehr talentierter (z. B. im Alter von 13, wusste, dass er sechs Sprachen), und begann, Gedichte zu schreiben wie ein Kind.</a:t>
            </a:r>
            <a:endParaRPr lang="ru-RU" sz="2400" dirty="0"/>
          </a:p>
        </p:txBody>
      </p:sp>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726" y="142852"/>
            <a:ext cx="7786742" cy="1143000"/>
          </a:xfrm>
        </p:spPr>
        <p:txBody>
          <a:bodyPr>
            <a:noAutofit/>
          </a:bodyPr>
          <a:lstStyle/>
          <a:p>
            <a:r>
              <a:rPr lang="en-US" sz="6000" b="1" dirty="0" smtClean="0">
                <a:solidFill>
                  <a:srgbClr val="0070C0"/>
                </a:solidFill>
                <a:latin typeface="Edwardian Script ITC" pitchFamily="66" charset="0"/>
              </a:rPr>
              <a:t>Studium in Leipzig</a:t>
            </a:r>
            <a:endParaRPr lang="ru-RU" sz="8800" b="1" dirty="0">
              <a:solidFill>
                <a:srgbClr val="0070C0"/>
              </a:solidFill>
            </a:endParaRPr>
          </a:p>
        </p:txBody>
      </p:sp>
      <p:pic>
        <p:nvPicPr>
          <p:cNvPr id="7" name="Рисунок 6" descr="220px-Uniriese.jpg"/>
          <p:cNvPicPr>
            <a:picLocks noChangeAspect="1"/>
          </p:cNvPicPr>
          <p:nvPr/>
        </p:nvPicPr>
        <p:blipFill>
          <a:blip r:embed="rId2" cstate="print"/>
          <a:stretch>
            <a:fillRect/>
          </a:stretch>
        </p:blipFill>
        <p:spPr>
          <a:xfrm>
            <a:off x="0" y="1124744"/>
            <a:ext cx="2643174" cy="3860814"/>
          </a:xfrm>
          <a:prstGeom prst="rect">
            <a:avLst/>
          </a:prstGeom>
          <a:ln>
            <a:solidFill>
              <a:schemeClr val="tx2">
                <a:lumMod val="40000"/>
                <a:lumOff val="60000"/>
              </a:schemeClr>
            </a:solidFill>
          </a:ln>
          <a:effectLst>
            <a:outerShdw blurRad="292100" dist="139700" dir="2700000" algn="tl" rotWithShape="0">
              <a:srgbClr val="333333">
                <a:alpha val="65000"/>
              </a:srgbClr>
            </a:outerShdw>
          </a:effectLst>
        </p:spPr>
      </p:pic>
      <p:sp>
        <p:nvSpPr>
          <p:cNvPr id="9" name="TextBox 8"/>
          <p:cNvSpPr txBox="1"/>
          <p:nvPr/>
        </p:nvSpPr>
        <p:spPr>
          <a:xfrm>
            <a:off x="0" y="4941168"/>
            <a:ext cx="2016224" cy="1569660"/>
          </a:xfrm>
          <a:prstGeom prst="rect">
            <a:avLst/>
          </a:prstGeom>
          <a:noFill/>
        </p:spPr>
        <p:txBody>
          <a:bodyPr wrap="square" rtlCol="0">
            <a:spAutoFit/>
          </a:bodyPr>
          <a:lstStyle/>
          <a:p>
            <a:r>
              <a:rPr lang="en-US" sz="2400" dirty="0" smtClean="0"/>
              <a:t>das moderne Geb</a:t>
            </a:r>
            <a:r>
              <a:rPr lang="el-GR" sz="2400" dirty="0" smtClean="0"/>
              <a:t>ἃ</a:t>
            </a:r>
            <a:r>
              <a:rPr lang="en-US" sz="2400" dirty="0" smtClean="0"/>
              <a:t>ude der Leipziger  Universit</a:t>
            </a:r>
            <a:r>
              <a:rPr lang="el-GR" sz="2400" dirty="0" smtClean="0"/>
              <a:t>ἃ</a:t>
            </a:r>
            <a:r>
              <a:rPr lang="en-US" sz="2400" dirty="0" smtClean="0"/>
              <a:t>t</a:t>
            </a:r>
            <a:endParaRPr lang="ru-RU" sz="2400" dirty="0"/>
          </a:p>
        </p:txBody>
      </p:sp>
      <p:pic>
        <p:nvPicPr>
          <p:cNvPr id="8" name="Рисунок 7" descr="Рисунок1.jpg"/>
          <p:cNvPicPr>
            <a:picLocks noChangeAspect="1"/>
          </p:cNvPicPr>
          <p:nvPr/>
        </p:nvPicPr>
        <p:blipFill>
          <a:blip r:embed="rId3" cstate="print"/>
          <a:stretch>
            <a:fillRect/>
          </a:stretch>
        </p:blipFill>
        <p:spPr>
          <a:xfrm>
            <a:off x="5786446" y="428604"/>
            <a:ext cx="3143272" cy="3429024"/>
          </a:xfrm>
          <a:prstGeom prst="rect">
            <a:avLst/>
          </a:prstGeom>
          <a:ln>
            <a:solidFill>
              <a:schemeClr val="bg2">
                <a:lumMod val="10000"/>
              </a:schemeClr>
            </a:solidFill>
          </a:ln>
          <a:effectLst>
            <a:outerShdw blurRad="292100" dist="139700" dir="2700000" algn="tl" rotWithShape="0">
              <a:srgbClr val="333333">
                <a:alpha val="65000"/>
              </a:srgbClr>
            </a:outerShdw>
          </a:effectLst>
        </p:spPr>
      </p:pic>
      <p:sp>
        <p:nvSpPr>
          <p:cNvPr id="12" name="Прямоугольник 11"/>
          <p:cNvSpPr/>
          <p:nvPr/>
        </p:nvSpPr>
        <p:spPr>
          <a:xfrm>
            <a:off x="2555776" y="4180344"/>
            <a:ext cx="6588224" cy="1938992"/>
          </a:xfrm>
          <a:prstGeom prst="rect">
            <a:avLst/>
          </a:prstGeom>
        </p:spPr>
        <p:txBody>
          <a:bodyPr wrap="square">
            <a:spAutoFit/>
          </a:bodyPr>
          <a:lstStyle/>
          <a:p>
            <a:r>
              <a:rPr lang="ru-RU" sz="2400" dirty="0" smtClean="0"/>
              <a:t> </a:t>
            </a:r>
            <a:r>
              <a:rPr lang="ru-RU" sz="2400" dirty="0" smtClean="0"/>
              <a:t> </a:t>
            </a:r>
            <a:r>
              <a:rPr lang="de-DE" sz="2400" dirty="0" smtClean="0"/>
              <a:t>Im </a:t>
            </a:r>
            <a:r>
              <a:rPr lang="de-DE" sz="2400" dirty="0" smtClean="0"/>
              <a:t>Jahre 1768 kehrte er nach Frankfurt wegen Krankheit. Im Jahre 1770 verteidigte er seine Dissertation für einen Doktor der Rechtswissenschaften. 1770 - 1771 Goethe absolvierte Jurastudium in Straßburg.</a:t>
            </a:r>
            <a:endParaRPr lang="ru-RU" sz="2400" dirty="0"/>
          </a:p>
        </p:txBody>
      </p:sp>
      <p:sp>
        <p:nvSpPr>
          <p:cNvPr id="13" name="Прямоугольник 12"/>
          <p:cNvSpPr/>
          <p:nvPr/>
        </p:nvSpPr>
        <p:spPr>
          <a:xfrm>
            <a:off x="2843808" y="1196752"/>
            <a:ext cx="2862064" cy="3046988"/>
          </a:xfrm>
          <a:prstGeom prst="rect">
            <a:avLst/>
          </a:prstGeom>
        </p:spPr>
        <p:txBody>
          <a:bodyPr wrap="square">
            <a:spAutoFit/>
          </a:bodyPr>
          <a:lstStyle/>
          <a:p>
            <a:r>
              <a:rPr lang="de-DE" sz="2400" dirty="0" smtClean="0"/>
              <a:t>Im Jahre 1765 er an die Universität von Leipzig ging, hat der Kreis seine Hochschulausbildung an der Universität Straßburg </a:t>
            </a:r>
            <a:r>
              <a:rPr lang="de-DE" sz="2400" dirty="0" smtClean="0"/>
              <a:t>abgeschlossen</a:t>
            </a:r>
            <a:r>
              <a:rPr lang="ru-RU" sz="2400" dirty="0" smtClean="0"/>
              <a:t>.</a:t>
            </a:r>
            <a:endParaRPr lang="ru-RU" sz="2400" dirty="0"/>
          </a:p>
        </p:txBody>
      </p:sp>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2976" y="142852"/>
            <a:ext cx="7068858" cy="830997"/>
          </a:xfrm>
          <a:prstGeom prst="rect">
            <a:avLst/>
          </a:prstGeom>
          <a:noFill/>
        </p:spPr>
        <p:txBody>
          <a:bodyPr wrap="square" rtlCol="0">
            <a:spAutoFit/>
          </a:bodyPr>
          <a:lstStyle/>
          <a:p>
            <a:r>
              <a:rPr lang="en-US" sz="4800" b="1" dirty="0" smtClean="0">
                <a:solidFill>
                  <a:schemeClr val="accent1"/>
                </a:solidFill>
                <a:latin typeface="Curlz MT" pitchFamily="82" charset="0"/>
              </a:rPr>
              <a:t>Goethe und seine Musen </a:t>
            </a:r>
            <a:endParaRPr lang="ru-RU" sz="4800" b="1" dirty="0">
              <a:solidFill>
                <a:schemeClr val="accent1"/>
              </a:solidFill>
            </a:endParaRPr>
          </a:p>
        </p:txBody>
      </p:sp>
      <p:pic>
        <p:nvPicPr>
          <p:cNvPr id="4" name="Рисунок 3" descr="HDFCAOLFINHCA4YTU3GCAHMBSEQCAN3QQXLCA9DFZKFCAPJZ53KCAEOU60WCA03XSPKCADHZ2MFCA8ITF0UCAOUGYJOCAEFSDYSCA03WPDXCAYBA6QSCA9D7N7BCAJ8989DCACDX5GFCAAKL3KFCAF853T3.jpg"/>
          <p:cNvPicPr>
            <a:picLocks noChangeAspect="1"/>
          </p:cNvPicPr>
          <p:nvPr/>
        </p:nvPicPr>
        <p:blipFill>
          <a:blip r:embed="rId2" cstate="print"/>
          <a:stretch>
            <a:fillRect/>
          </a:stretch>
        </p:blipFill>
        <p:spPr>
          <a:xfrm>
            <a:off x="467544" y="3861048"/>
            <a:ext cx="1872207" cy="2130442"/>
          </a:xfrm>
          <a:prstGeom prst="rect">
            <a:avLst/>
          </a:prstGeom>
        </p:spPr>
      </p:pic>
      <p:sp>
        <p:nvSpPr>
          <p:cNvPr id="5" name="Прямоугольник 4"/>
          <p:cNvSpPr/>
          <p:nvPr/>
        </p:nvSpPr>
        <p:spPr>
          <a:xfrm>
            <a:off x="683568" y="6027003"/>
            <a:ext cx="1766570" cy="830997"/>
          </a:xfrm>
          <a:prstGeom prst="rect">
            <a:avLst/>
          </a:prstGeom>
        </p:spPr>
        <p:txBody>
          <a:bodyPr wrap="square">
            <a:spAutoFit/>
          </a:bodyPr>
          <a:lstStyle/>
          <a:p>
            <a:r>
              <a:rPr lang="en-US" sz="2400" dirty="0" smtClean="0"/>
              <a:t>Christiane Vulpius.</a:t>
            </a:r>
            <a:endParaRPr lang="ru-RU" sz="2400" dirty="0"/>
          </a:p>
        </p:txBody>
      </p:sp>
      <p:pic>
        <p:nvPicPr>
          <p:cNvPr id="6" name="Picture 6" descr="g06g">
            <a:hlinkClick r:id="rId3"/>
          </p:cNvPr>
          <p:cNvPicPr>
            <a:picLocks noChangeAspect="1" noChangeArrowheads="1"/>
          </p:cNvPicPr>
          <p:nvPr/>
        </p:nvPicPr>
        <p:blipFill>
          <a:blip r:embed="rId4" cstate="print"/>
          <a:srcRect/>
          <a:stretch>
            <a:fillRect/>
          </a:stretch>
        </p:blipFill>
        <p:spPr bwMode="auto">
          <a:xfrm>
            <a:off x="258065" y="908720"/>
            <a:ext cx="2062047" cy="2160240"/>
          </a:xfrm>
          <a:prstGeom prst="rect">
            <a:avLst/>
          </a:prstGeom>
          <a:noFill/>
        </p:spPr>
      </p:pic>
      <p:sp>
        <p:nvSpPr>
          <p:cNvPr id="7" name="TextBox 6"/>
          <p:cNvSpPr txBox="1"/>
          <p:nvPr/>
        </p:nvSpPr>
        <p:spPr>
          <a:xfrm>
            <a:off x="323528" y="3068960"/>
            <a:ext cx="1714512" cy="830997"/>
          </a:xfrm>
          <a:prstGeom prst="rect">
            <a:avLst/>
          </a:prstGeom>
          <a:noFill/>
        </p:spPr>
        <p:txBody>
          <a:bodyPr wrap="square" rtlCol="0">
            <a:spAutoFit/>
          </a:bodyPr>
          <a:lstStyle/>
          <a:p>
            <a:r>
              <a:rPr lang="de-DE" sz="2400" dirty="0" smtClean="0">
                <a:solidFill>
                  <a:schemeClr val="tx1">
                    <a:lumMod val="85000"/>
                    <a:lumOff val="15000"/>
                  </a:schemeClr>
                </a:solidFill>
              </a:rPr>
              <a:t>Kätchen Schönkopf</a:t>
            </a:r>
            <a:endParaRPr lang="ru-RU" sz="2400" dirty="0">
              <a:solidFill>
                <a:schemeClr val="tx1">
                  <a:lumMod val="85000"/>
                  <a:lumOff val="15000"/>
                </a:schemeClr>
              </a:solidFill>
            </a:endParaRPr>
          </a:p>
        </p:txBody>
      </p:sp>
      <p:pic>
        <p:nvPicPr>
          <p:cNvPr id="8" name="Picture 5" descr="friederike brion"/>
          <p:cNvPicPr>
            <a:picLocks noChangeAspect="1" noChangeArrowheads="1"/>
          </p:cNvPicPr>
          <p:nvPr/>
        </p:nvPicPr>
        <p:blipFill>
          <a:blip r:embed="rId5" cstate="print"/>
          <a:srcRect/>
          <a:stretch>
            <a:fillRect/>
          </a:stretch>
        </p:blipFill>
        <p:spPr bwMode="auto">
          <a:xfrm>
            <a:off x="2339752" y="908720"/>
            <a:ext cx="1615167" cy="2088232"/>
          </a:xfrm>
          <a:prstGeom prst="rect">
            <a:avLst/>
          </a:prstGeom>
          <a:noFill/>
        </p:spPr>
      </p:pic>
      <p:sp>
        <p:nvSpPr>
          <p:cNvPr id="9" name="TextBox 8"/>
          <p:cNvSpPr txBox="1"/>
          <p:nvPr/>
        </p:nvSpPr>
        <p:spPr>
          <a:xfrm>
            <a:off x="2857488" y="3071810"/>
            <a:ext cx="1642504" cy="830997"/>
          </a:xfrm>
          <a:prstGeom prst="rect">
            <a:avLst/>
          </a:prstGeom>
          <a:noFill/>
        </p:spPr>
        <p:txBody>
          <a:bodyPr wrap="square" rtlCol="0">
            <a:spAutoFit/>
          </a:bodyPr>
          <a:lstStyle/>
          <a:p>
            <a:r>
              <a:rPr lang="de-DE" sz="2400" dirty="0" smtClean="0">
                <a:solidFill>
                  <a:schemeClr val="tx1">
                    <a:lumMod val="85000"/>
                    <a:lumOff val="15000"/>
                  </a:schemeClr>
                </a:solidFill>
              </a:rPr>
              <a:t>Friederike Brion</a:t>
            </a:r>
            <a:endParaRPr lang="ru-RU" sz="2400" dirty="0">
              <a:solidFill>
                <a:schemeClr val="tx1">
                  <a:lumMod val="85000"/>
                  <a:lumOff val="15000"/>
                </a:schemeClr>
              </a:solidFill>
            </a:endParaRPr>
          </a:p>
        </p:txBody>
      </p:sp>
      <p:pic>
        <p:nvPicPr>
          <p:cNvPr id="10" name="Picture 8" descr="Charlotte von Stein (um 1780)"/>
          <p:cNvPicPr>
            <a:picLocks noChangeAspect="1" noChangeArrowheads="1"/>
          </p:cNvPicPr>
          <p:nvPr/>
        </p:nvPicPr>
        <p:blipFill>
          <a:blip r:embed="rId6" cstate="print"/>
          <a:srcRect/>
          <a:stretch>
            <a:fillRect/>
          </a:stretch>
        </p:blipFill>
        <p:spPr bwMode="auto">
          <a:xfrm>
            <a:off x="3995936" y="908720"/>
            <a:ext cx="1919544" cy="2160240"/>
          </a:xfrm>
          <a:prstGeom prst="rect">
            <a:avLst/>
          </a:prstGeom>
          <a:noFill/>
        </p:spPr>
      </p:pic>
      <p:sp>
        <p:nvSpPr>
          <p:cNvPr id="13" name="TextBox 12"/>
          <p:cNvSpPr txBox="1"/>
          <p:nvPr/>
        </p:nvSpPr>
        <p:spPr>
          <a:xfrm>
            <a:off x="4572000" y="3068960"/>
            <a:ext cx="1428760" cy="830997"/>
          </a:xfrm>
          <a:prstGeom prst="rect">
            <a:avLst/>
          </a:prstGeom>
          <a:noFill/>
        </p:spPr>
        <p:txBody>
          <a:bodyPr wrap="square" rtlCol="0">
            <a:spAutoFit/>
          </a:bodyPr>
          <a:lstStyle/>
          <a:p>
            <a:r>
              <a:rPr lang="ru-RU" sz="2400" i="1" dirty="0" smtClean="0">
                <a:solidFill>
                  <a:schemeClr val="tx1">
                    <a:lumMod val="85000"/>
                    <a:lumOff val="15000"/>
                  </a:schemeClr>
                </a:solidFill>
              </a:rPr>
              <a:t>C</a:t>
            </a:r>
            <a:r>
              <a:rPr lang="ru-RU" sz="2400" dirty="0" smtClean="0">
                <a:solidFill>
                  <a:schemeClr val="tx1">
                    <a:lumMod val="85000"/>
                    <a:lumOff val="15000"/>
                  </a:schemeClr>
                </a:solidFill>
              </a:rPr>
              <a:t>harlotte von Stein</a:t>
            </a:r>
            <a:endParaRPr lang="ru-RU" sz="2400" dirty="0">
              <a:solidFill>
                <a:schemeClr val="tx1">
                  <a:lumMod val="85000"/>
                  <a:lumOff val="15000"/>
                </a:schemeClr>
              </a:solidFill>
            </a:endParaRPr>
          </a:p>
        </p:txBody>
      </p:sp>
      <p:sp>
        <p:nvSpPr>
          <p:cNvPr id="15" name="TextBox 14"/>
          <p:cNvSpPr txBox="1"/>
          <p:nvPr/>
        </p:nvSpPr>
        <p:spPr>
          <a:xfrm>
            <a:off x="2339752" y="6021288"/>
            <a:ext cx="2088232" cy="461665"/>
          </a:xfrm>
          <a:prstGeom prst="rect">
            <a:avLst/>
          </a:prstGeom>
          <a:noFill/>
        </p:spPr>
        <p:txBody>
          <a:bodyPr wrap="square" rtlCol="0">
            <a:spAutoFit/>
          </a:bodyPr>
          <a:lstStyle/>
          <a:p>
            <a:r>
              <a:rPr lang="ru-RU" sz="2400" dirty="0" smtClean="0">
                <a:solidFill>
                  <a:schemeClr val="tx1">
                    <a:lumMod val="85000"/>
                    <a:lumOff val="15000"/>
                  </a:schemeClr>
                </a:solidFill>
              </a:rPr>
              <a:t>Charlotte Buff</a:t>
            </a:r>
            <a:endParaRPr lang="ru-RU" sz="2400" dirty="0">
              <a:solidFill>
                <a:schemeClr val="tx1">
                  <a:lumMod val="85000"/>
                  <a:lumOff val="15000"/>
                </a:schemeClr>
              </a:solidFill>
            </a:endParaRPr>
          </a:p>
        </p:txBody>
      </p:sp>
      <p:pic>
        <p:nvPicPr>
          <p:cNvPr id="16" name="Picture 11" descr="Goethe und seine Frauen : Ulrike von Levetzow"/>
          <p:cNvPicPr>
            <a:picLocks noChangeAspect="1" noChangeArrowheads="1"/>
          </p:cNvPicPr>
          <p:nvPr/>
        </p:nvPicPr>
        <p:blipFill>
          <a:blip r:embed="rId7" cstate="print"/>
          <a:srcRect/>
          <a:stretch>
            <a:fillRect/>
          </a:stretch>
        </p:blipFill>
        <p:spPr bwMode="auto">
          <a:xfrm>
            <a:off x="4355976" y="3861048"/>
            <a:ext cx="1749805" cy="2088232"/>
          </a:xfrm>
          <a:prstGeom prst="rect">
            <a:avLst/>
          </a:prstGeom>
          <a:noFill/>
        </p:spPr>
      </p:pic>
      <p:sp>
        <p:nvSpPr>
          <p:cNvPr id="17" name="TextBox 16"/>
          <p:cNvSpPr txBox="1"/>
          <p:nvPr/>
        </p:nvSpPr>
        <p:spPr>
          <a:xfrm>
            <a:off x="4644008" y="6027003"/>
            <a:ext cx="1584176" cy="830997"/>
          </a:xfrm>
          <a:prstGeom prst="rect">
            <a:avLst/>
          </a:prstGeom>
          <a:noFill/>
        </p:spPr>
        <p:txBody>
          <a:bodyPr wrap="square" rtlCol="0">
            <a:spAutoFit/>
          </a:bodyPr>
          <a:lstStyle/>
          <a:p>
            <a:r>
              <a:rPr lang="ru-RU" sz="2400" dirty="0" smtClean="0">
                <a:solidFill>
                  <a:schemeClr val="tx1">
                    <a:lumMod val="85000"/>
                    <a:lumOff val="15000"/>
                  </a:schemeClr>
                </a:solidFill>
              </a:rPr>
              <a:t>Ulrike von Levetzow</a:t>
            </a:r>
            <a:endParaRPr lang="ru-RU" sz="2400" dirty="0">
              <a:solidFill>
                <a:schemeClr val="tx1">
                  <a:lumMod val="85000"/>
                  <a:lumOff val="15000"/>
                </a:schemeClr>
              </a:solidFill>
            </a:endParaRPr>
          </a:p>
        </p:txBody>
      </p:sp>
      <p:pic>
        <p:nvPicPr>
          <p:cNvPr id="19" name="Рисунок 18" descr="lotta.jpg"/>
          <p:cNvPicPr>
            <a:picLocks noChangeAspect="1"/>
          </p:cNvPicPr>
          <p:nvPr/>
        </p:nvPicPr>
        <p:blipFill>
          <a:blip r:embed="rId8" cstate="print"/>
          <a:stretch>
            <a:fillRect/>
          </a:stretch>
        </p:blipFill>
        <p:spPr>
          <a:xfrm>
            <a:off x="2339752" y="3789040"/>
            <a:ext cx="2016224" cy="2282008"/>
          </a:xfrm>
          <a:prstGeom prst="rect">
            <a:avLst/>
          </a:prstGeom>
        </p:spPr>
      </p:pic>
      <p:sp>
        <p:nvSpPr>
          <p:cNvPr id="20" name="Прямоугольник 19"/>
          <p:cNvSpPr/>
          <p:nvPr/>
        </p:nvSpPr>
        <p:spPr>
          <a:xfrm>
            <a:off x="6228184" y="836712"/>
            <a:ext cx="2915816" cy="6001643"/>
          </a:xfrm>
          <a:prstGeom prst="rect">
            <a:avLst/>
          </a:prstGeom>
        </p:spPr>
        <p:txBody>
          <a:bodyPr wrap="square">
            <a:spAutoFit/>
          </a:bodyPr>
          <a:lstStyle/>
          <a:p>
            <a:r>
              <a:rPr lang="de-DE" sz="2400" dirty="0" smtClean="0"/>
              <a:t>In seiner Zeit in Straßburg, fiel Goethe in der Liebe mit Friederike </a:t>
            </a:r>
            <a:r>
              <a:rPr lang="de-DE" sz="2400" dirty="0" err="1" smtClean="0"/>
              <a:t>Brion</a:t>
            </a:r>
            <a:r>
              <a:rPr lang="de-DE" sz="2400" dirty="0" smtClean="0"/>
              <a:t>, und widmete ihr die schönsten Liebesgedichte, wie "Willkommen und Abschied", "Die Mai-Song", "On Friederike </a:t>
            </a:r>
            <a:r>
              <a:rPr lang="de-DE" sz="2400" dirty="0" err="1" smtClean="0"/>
              <a:t>Brion</a:t>
            </a:r>
            <a:r>
              <a:rPr lang="de-DE" sz="2400" dirty="0" smtClean="0"/>
              <a:t>," und so liebte viele Frauen in seinem Leben </a:t>
            </a:r>
            <a:r>
              <a:rPr lang="de-DE" sz="2400" dirty="0" err="1" smtClean="0"/>
              <a:t>d.Gete</a:t>
            </a:r>
            <a:r>
              <a:rPr lang="de-DE" sz="2400" dirty="0" smtClean="0"/>
              <a:t>. Sie halfen ihm wieder und wieder zu neuen Höhen steigen.</a:t>
            </a:r>
            <a:endParaRPr lang="ru-RU" sz="2400" dirty="0"/>
          </a:p>
        </p:txBody>
      </p:sp>
    </p:spTree>
  </p:cSld>
  <p:clrMapOvr>
    <a:masterClrMapping/>
  </p:clrMapOvr>
  <p:transition>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2060848"/>
            <a:ext cx="4649170" cy="4524315"/>
          </a:xfrm>
          <a:prstGeom prst="rect">
            <a:avLst/>
          </a:prstGeom>
          <a:noFill/>
        </p:spPr>
        <p:txBody>
          <a:bodyPr wrap="square" rtlCol="0">
            <a:spAutoFit/>
          </a:bodyPr>
          <a:lstStyle/>
          <a:p>
            <a:r>
              <a:rPr lang="de-DE" sz="2400" dirty="0" smtClean="0"/>
              <a:t>In 1775godu Herzog Carl August von Weimar, wurde Goethe in seine Residenz eingeladen. So begann eine neue Periode in das Leben und Werk des großen deutschen Dichters Goethe. Er wurde ein Minister in den Hof des Herzogs. Kümmerte sich um die Finanzen, Theater, Straßen-und Bergbau, Militär und Diplomatie. Er arbeitete auch in den Bereichen Biologie, Botanik, Physik, Geologie und Mineralogie</a:t>
            </a:r>
            <a:r>
              <a:rPr lang="de-DE" sz="1400" dirty="0" smtClean="0"/>
              <a:t>.</a:t>
            </a:r>
            <a:endParaRPr lang="ru-RU" sz="1600" dirty="0"/>
          </a:p>
        </p:txBody>
      </p:sp>
      <p:sp>
        <p:nvSpPr>
          <p:cNvPr id="3" name="TextBox 2"/>
          <p:cNvSpPr txBox="1"/>
          <p:nvPr/>
        </p:nvSpPr>
        <p:spPr>
          <a:xfrm>
            <a:off x="0" y="476672"/>
            <a:ext cx="6300192" cy="1323439"/>
          </a:xfrm>
          <a:prstGeom prst="rect">
            <a:avLst/>
          </a:prstGeom>
          <a:noFill/>
        </p:spPr>
        <p:txBody>
          <a:bodyPr wrap="square" rtlCol="0">
            <a:spAutoFit/>
          </a:bodyPr>
          <a:lstStyle/>
          <a:p>
            <a:r>
              <a:rPr lang="en-US" sz="8000" b="1" dirty="0" smtClean="0">
                <a:solidFill>
                  <a:schemeClr val="accent1"/>
                </a:solidFill>
                <a:latin typeface="Edwardian Script ITC" pitchFamily="66" charset="0"/>
              </a:rPr>
              <a:t>DieWeimarer Zeit</a:t>
            </a:r>
            <a:endParaRPr lang="ru-RU" sz="8000" b="1" dirty="0">
              <a:solidFill>
                <a:schemeClr val="accent1"/>
              </a:solidFill>
            </a:endParaRPr>
          </a:p>
        </p:txBody>
      </p:sp>
      <p:pic>
        <p:nvPicPr>
          <p:cNvPr id="8" name="Рисунок 7" descr="170px-Goethe,_Georg_Oswald_May,1779.jpg"/>
          <p:cNvPicPr>
            <a:picLocks noChangeAspect="1"/>
          </p:cNvPicPr>
          <p:nvPr/>
        </p:nvPicPr>
        <p:blipFill>
          <a:blip r:embed="rId2" cstate="print"/>
          <a:stretch>
            <a:fillRect/>
          </a:stretch>
        </p:blipFill>
        <p:spPr>
          <a:xfrm>
            <a:off x="6228184" y="0"/>
            <a:ext cx="2915816" cy="3812990"/>
          </a:xfrm>
          <a:prstGeom prst="rect">
            <a:avLst/>
          </a:prstGeom>
          <a:ln>
            <a:solidFill>
              <a:schemeClr val="bg2">
                <a:lumMod val="25000"/>
              </a:schemeClr>
            </a:solidFill>
          </a:ln>
          <a:effectLst>
            <a:outerShdw blurRad="292100" dist="139700" dir="2700000" algn="tl" rotWithShape="0">
              <a:srgbClr val="333333">
                <a:alpha val="65000"/>
              </a:srgbClr>
            </a:outerShdw>
          </a:effectLst>
        </p:spPr>
      </p:pic>
      <p:pic>
        <p:nvPicPr>
          <p:cNvPr id="5" name="Рисунок 4" descr="дж.jpg"/>
          <p:cNvPicPr>
            <a:picLocks noChangeAspect="1"/>
          </p:cNvPicPr>
          <p:nvPr/>
        </p:nvPicPr>
        <p:blipFill>
          <a:blip r:embed="rId3" cstate="print"/>
          <a:stretch>
            <a:fillRect/>
          </a:stretch>
        </p:blipFill>
        <p:spPr>
          <a:xfrm>
            <a:off x="5167614" y="3573017"/>
            <a:ext cx="3976386" cy="3284983"/>
          </a:xfrm>
          <a:prstGeom prst="rect">
            <a:avLst/>
          </a:prstGeom>
          <a:ln>
            <a:solidFill>
              <a:schemeClr val="accent1"/>
            </a:solidFill>
          </a:ln>
          <a:effectLst>
            <a:outerShdw blurRad="292100" dist="139700" dir="2700000" algn="tl" rotWithShape="0">
              <a:srgbClr val="333333">
                <a:alpha val="65000"/>
              </a:srgbClr>
            </a:outerShdw>
          </a:effectLst>
        </p:spPr>
      </p:pic>
    </p:spTree>
  </p:cSld>
  <p:clrMapOvr>
    <a:masterClrMapping/>
  </p:clrMapOvr>
  <p:transition>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31640" y="0"/>
            <a:ext cx="7032274" cy="1015663"/>
          </a:xfrm>
          <a:prstGeom prst="rect">
            <a:avLst/>
          </a:prstGeom>
          <a:noFill/>
        </p:spPr>
        <p:txBody>
          <a:bodyPr wrap="square" rtlCol="0">
            <a:spAutoFit/>
          </a:bodyPr>
          <a:lstStyle/>
          <a:p>
            <a:r>
              <a:rPr lang="en-US" sz="6000" dirty="0" smtClean="0">
                <a:latin typeface="Brush Script MT" pitchFamily="66" charset="0"/>
              </a:rPr>
              <a:t>Goethe in </a:t>
            </a:r>
            <a:r>
              <a:rPr lang="en-US" sz="6000" dirty="0" err="1" smtClean="0">
                <a:latin typeface="Brush Script MT" pitchFamily="66" charset="0"/>
              </a:rPr>
              <a:t>Italien</a:t>
            </a:r>
            <a:r>
              <a:rPr lang="en-US" sz="3600" dirty="0" smtClean="0">
                <a:latin typeface="Brush Script MT" pitchFamily="66" charset="0"/>
              </a:rPr>
              <a:t> </a:t>
            </a:r>
            <a:r>
              <a:rPr lang="en-US" sz="3200" dirty="0" smtClean="0">
                <a:latin typeface="Brush Script MT" pitchFamily="66" charset="0"/>
              </a:rPr>
              <a:t>(1786 – 1788)</a:t>
            </a:r>
            <a:endParaRPr lang="ru-RU" sz="3600" dirty="0"/>
          </a:p>
        </p:txBody>
      </p:sp>
      <p:pic>
        <p:nvPicPr>
          <p:cNvPr id="1034" name="Picture 10" descr="Картинка 55 из 776">
            <a:hlinkClick r:id="rId2"/>
          </p:cNvPr>
          <p:cNvPicPr>
            <a:picLocks noChangeAspect="1" noChangeArrowheads="1"/>
          </p:cNvPicPr>
          <p:nvPr/>
        </p:nvPicPr>
        <p:blipFill>
          <a:blip r:embed="rId3" cstate="print"/>
          <a:srcRect/>
          <a:stretch>
            <a:fillRect/>
          </a:stretch>
        </p:blipFill>
        <p:spPr bwMode="auto">
          <a:xfrm>
            <a:off x="1835696" y="1052736"/>
            <a:ext cx="6215106" cy="3643338"/>
          </a:xfrm>
          <a:prstGeom prst="rect">
            <a:avLst/>
          </a:prstGeom>
          <a:ln>
            <a:solidFill>
              <a:schemeClr val="bg2">
                <a:lumMod val="10000"/>
              </a:schemeClr>
            </a:solidFill>
          </a:ln>
          <a:effectLst>
            <a:outerShdw blurRad="292100" dist="139700" dir="2700000" algn="tl" rotWithShape="0">
              <a:srgbClr val="333333">
                <a:alpha val="65000"/>
              </a:srgbClr>
            </a:outerShdw>
          </a:effectLst>
        </p:spPr>
      </p:pic>
      <p:sp>
        <p:nvSpPr>
          <p:cNvPr id="5" name="Прямоугольник 4"/>
          <p:cNvSpPr/>
          <p:nvPr/>
        </p:nvSpPr>
        <p:spPr>
          <a:xfrm>
            <a:off x="467544" y="5013176"/>
            <a:ext cx="8676456" cy="1569660"/>
          </a:xfrm>
          <a:prstGeom prst="rect">
            <a:avLst/>
          </a:prstGeom>
        </p:spPr>
        <p:txBody>
          <a:bodyPr wrap="square">
            <a:spAutoFit/>
          </a:bodyPr>
          <a:lstStyle/>
          <a:p>
            <a:r>
              <a:rPr lang="de-DE" sz="2400" dirty="0" smtClean="0"/>
              <a:t>Goethe Weimar verließ im Jahre 1776 und zwei Jahre lebte er in Italien, wo er war - in seinen Worten - wirklich wie zu Hause gefühlt. Goethe zog eine Menge. Er schrieb seine Stücke "</a:t>
            </a:r>
            <a:r>
              <a:rPr lang="de-DE" sz="2400" dirty="0" err="1" smtClean="0"/>
              <a:t>Egmon</a:t>
            </a:r>
            <a:r>
              <a:rPr lang="de-DE" sz="2400" dirty="0" smtClean="0"/>
              <a:t>", "</a:t>
            </a:r>
            <a:r>
              <a:rPr lang="de-DE" sz="2400" dirty="0" err="1" smtClean="0"/>
              <a:t>Torquato</a:t>
            </a:r>
            <a:r>
              <a:rPr lang="de-DE" sz="2400" dirty="0" smtClean="0"/>
              <a:t> Tasso".</a:t>
            </a:r>
            <a:endParaRPr lang="ru-RU" sz="2400"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2928934"/>
            <a:ext cx="4714908" cy="1015663"/>
          </a:xfrm>
          <a:prstGeom prst="rect">
            <a:avLst/>
          </a:prstGeom>
          <a:noFill/>
        </p:spPr>
        <p:txBody>
          <a:bodyPr wrap="square" rtlCol="0">
            <a:spAutoFit/>
          </a:bodyPr>
          <a:lstStyle/>
          <a:p>
            <a:endParaRPr lang="en-US" sz="1400" dirty="0" smtClean="0"/>
          </a:p>
          <a:p>
            <a:endParaRPr lang="en-US" sz="1400" dirty="0" smtClean="0"/>
          </a:p>
          <a:p>
            <a:endParaRPr lang="en-US" sz="1600" dirty="0" smtClean="0"/>
          </a:p>
          <a:p>
            <a:r>
              <a:rPr lang="en-US" sz="1600" dirty="0" smtClean="0"/>
              <a:t>  </a:t>
            </a:r>
          </a:p>
        </p:txBody>
      </p:sp>
      <p:sp>
        <p:nvSpPr>
          <p:cNvPr id="4" name="TextBox 3"/>
          <p:cNvSpPr txBox="1"/>
          <p:nvPr/>
        </p:nvSpPr>
        <p:spPr>
          <a:xfrm>
            <a:off x="0" y="332656"/>
            <a:ext cx="5072098" cy="1015663"/>
          </a:xfrm>
          <a:prstGeom prst="rect">
            <a:avLst/>
          </a:prstGeom>
          <a:noFill/>
        </p:spPr>
        <p:txBody>
          <a:bodyPr wrap="square" rtlCol="0">
            <a:spAutoFit/>
          </a:bodyPr>
          <a:lstStyle/>
          <a:p>
            <a:r>
              <a:rPr lang="en-US" sz="6000" b="1" dirty="0" smtClean="0">
                <a:solidFill>
                  <a:schemeClr val="accent1"/>
                </a:solidFill>
                <a:latin typeface="Edwardian Script ITC" pitchFamily="66" charset="0"/>
                <a:cs typeface="Cordia New" pitchFamily="34" charset="-34"/>
              </a:rPr>
              <a:t>Die “klassische “ Zeit</a:t>
            </a:r>
            <a:endParaRPr lang="ru-RU" sz="6000" b="1" dirty="0">
              <a:solidFill>
                <a:schemeClr val="accent1"/>
              </a:solidFill>
              <a:latin typeface="Arial Narrow" pitchFamily="34" charset="0"/>
              <a:cs typeface="Cordia New" pitchFamily="34" charset="-34"/>
            </a:endParaRPr>
          </a:p>
        </p:txBody>
      </p:sp>
      <p:pic>
        <p:nvPicPr>
          <p:cNvPr id="24578" name="Picture 2" descr="Картинка 1 из 1302">
            <a:hlinkClick r:id="rId2"/>
          </p:cNvPr>
          <p:cNvPicPr>
            <a:picLocks noChangeAspect="1" noChangeArrowheads="1"/>
          </p:cNvPicPr>
          <p:nvPr/>
        </p:nvPicPr>
        <p:blipFill>
          <a:blip r:embed="rId3" cstate="print"/>
          <a:srcRect/>
          <a:stretch>
            <a:fillRect/>
          </a:stretch>
        </p:blipFill>
        <p:spPr bwMode="auto">
          <a:xfrm>
            <a:off x="5436096" y="1052736"/>
            <a:ext cx="3071814" cy="3810000"/>
          </a:xfrm>
          <a:prstGeom prst="rect">
            <a:avLst/>
          </a:prstGeom>
          <a:ln>
            <a:solidFill>
              <a:schemeClr val="bg2">
                <a:lumMod val="10000"/>
              </a:schemeClr>
            </a:solidFill>
          </a:ln>
          <a:effectLst>
            <a:outerShdw blurRad="292100" dist="139700" dir="2700000" algn="tl" rotWithShape="0">
              <a:srgbClr val="333333">
                <a:alpha val="65000"/>
              </a:srgbClr>
            </a:outerShdw>
          </a:effectLst>
        </p:spPr>
      </p:pic>
      <p:sp>
        <p:nvSpPr>
          <p:cNvPr id="7" name="TextBox 6"/>
          <p:cNvSpPr txBox="1"/>
          <p:nvPr/>
        </p:nvSpPr>
        <p:spPr>
          <a:xfrm>
            <a:off x="5508104" y="5085184"/>
            <a:ext cx="3286148" cy="830997"/>
          </a:xfrm>
          <a:prstGeom prst="rect">
            <a:avLst/>
          </a:prstGeom>
          <a:noFill/>
        </p:spPr>
        <p:txBody>
          <a:bodyPr wrap="square" rtlCol="0">
            <a:spAutoFit/>
          </a:bodyPr>
          <a:lstStyle/>
          <a:p>
            <a:r>
              <a:rPr lang="en-US" sz="2400" dirty="0" smtClean="0"/>
              <a:t>Goethe -und - Schiller- Denkmal in Weimar</a:t>
            </a:r>
            <a:endParaRPr lang="ru-RU" sz="2400" dirty="0"/>
          </a:p>
        </p:txBody>
      </p:sp>
      <p:sp>
        <p:nvSpPr>
          <p:cNvPr id="9" name="Прямоугольник 8"/>
          <p:cNvSpPr/>
          <p:nvPr/>
        </p:nvSpPr>
        <p:spPr>
          <a:xfrm>
            <a:off x="539552" y="1340768"/>
            <a:ext cx="4644008" cy="5334987"/>
          </a:xfrm>
          <a:prstGeom prst="rect">
            <a:avLst/>
          </a:prstGeom>
        </p:spPr>
        <p:txBody>
          <a:bodyPr wrap="square">
            <a:spAutoFit/>
          </a:bodyPr>
          <a:lstStyle/>
          <a:p>
            <a:r>
              <a:rPr lang="de-DE" sz="2800" dirty="0" smtClean="0"/>
              <a:t>Im Jahre 1788 kehrte Goethe nach Weimar und wurde zum Leiter der Hoftheater. Im Jahre 1794 kreative Freundschaft mit Goethe und Schiller. Es waren Jahre von großer Poesie und viel Erfolg. In dieser Zeit wurden Gedichte, Balladen, Dramen und Romane geschrieben. </a:t>
            </a:r>
            <a:endParaRPr lang="ru-RU" sz="2800" dirty="0" smtClean="0"/>
          </a:p>
          <a:p>
            <a:r>
              <a:rPr lang="de-DE" sz="2800" dirty="0" smtClean="0"/>
              <a:t>Goethe </a:t>
            </a:r>
            <a:r>
              <a:rPr lang="de-DE" sz="2800" dirty="0" smtClean="0"/>
              <a:t>starb am 22. März 1832 in Weimar Jahren.</a:t>
            </a:r>
            <a:endParaRPr lang="ru-RU" sz="2800" dirty="0"/>
          </a:p>
        </p:txBody>
      </p:sp>
    </p:spTree>
  </p:cSld>
  <p:clrMapOvr>
    <a:masterClrMapping/>
  </p:clrMapOvr>
  <p:transition>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43174" y="642918"/>
            <a:ext cx="4071966" cy="523220"/>
          </a:xfrm>
          <a:prstGeom prst="rect">
            <a:avLst/>
          </a:prstGeom>
          <a:noFill/>
        </p:spPr>
        <p:txBody>
          <a:bodyPr wrap="square" rtlCol="0">
            <a:spAutoFit/>
          </a:bodyPr>
          <a:lstStyle/>
          <a:p>
            <a:r>
              <a:rPr lang="en-US" sz="2800" b="1" dirty="0" smtClean="0">
                <a:solidFill>
                  <a:schemeClr val="accent1"/>
                </a:solidFill>
              </a:rPr>
              <a:t>   Quellennachweis</a:t>
            </a:r>
            <a:endParaRPr lang="ru-RU" sz="2800" b="1" dirty="0">
              <a:solidFill>
                <a:schemeClr val="accent1"/>
              </a:solidFill>
            </a:endParaRPr>
          </a:p>
        </p:txBody>
      </p:sp>
      <p:sp>
        <p:nvSpPr>
          <p:cNvPr id="4" name="TextBox 3"/>
          <p:cNvSpPr txBox="1"/>
          <p:nvPr/>
        </p:nvSpPr>
        <p:spPr>
          <a:xfrm>
            <a:off x="755576" y="1484784"/>
            <a:ext cx="6643734" cy="2554545"/>
          </a:xfrm>
          <a:prstGeom prst="rect">
            <a:avLst/>
          </a:prstGeom>
          <a:noFill/>
        </p:spPr>
        <p:txBody>
          <a:bodyPr wrap="square" rtlCol="0">
            <a:spAutoFit/>
          </a:bodyPr>
          <a:lstStyle/>
          <a:p>
            <a:r>
              <a:rPr lang="ru-RU" sz="3200" dirty="0" smtClean="0"/>
              <a:t>http://ru.wikipedia.org</a:t>
            </a:r>
            <a:r>
              <a:rPr lang="ru-RU" sz="3200" dirty="0" smtClean="0"/>
              <a:t>/</a:t>
            </a:r>
            <a:endParaRPr lang="ru-RU" sz="3200" dirty="0" smtClean="0"/>
          </a:p>
          <a:p>
            <a:r>
              <a:rPr lang="ru-RU" sz="3200" dirty="0" smtClean="0"/>
              <a:t>http://dic.academic.ru</a:t>
            </a:r>
            <a:r>
              <a:rPr lang="ru-RU" sz="3200" dirty="0" smtClean="0"/>
              <a:t>/</a:t>
            </a:r>
            <a:endParaRPr lang="ru-RU" sz="3200" dirty="0" smtClean="0"/>
          </a:p>
          <a:p>
            <a:r>
              <a:rPr lang="ru-RU" sz="3200" dirty="0" smtClean="0"/>
              <a:t>http://www.audiosprache.ru</a:t>
            </a:r>
            <a:r>
              <a:rPr lang="ru-RU" sz="3200" dirty="0" smtClean="0"/>
              <a:t>/</a:t>
            </a:r>
            <a:endParaRPr lang="ru-RU" sz="3200" dirty="0" smtClean="0"/>
          </a:p>
          <a:p>
            <a:r>
              <a:rPr lang="ru-RU" sz="3200" dirty="0" smtClean="0"/>
              <a:t>http://biographer.ru</a:t>
            </a:r>
            <a:r>
              <a:rPr lang="ru-RU" sz="3200" dirty="0" smtClean="0"/>
              <a:t>/</a:t>
            </a:r>
            <a:endParaRPr lang="ru-RU" sz="3200" dirty="0" smtClean="0"/>
          </a:p>
          <a:p>
            <a:r>
              <a:rPr lang="ru-RU" sz="3200" dirty="0" smtClean="0"/>
              <a:t>http://www.derweg.org/</a:t>
            </a:r>
            <a:endParaRPr lang="ru-RU" sz="3200" dirty="0"/>
          </a:p>
        </p:txBody>
      </p:sp>
    </p:spTree>
  </p:cSld>
  <p:clrMapOvr>
    <a:masterClrMapping/>
  </p:clrMapOvr>
  <p:transition>
    <p:pull dir="r"/>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Классическая">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845</TotalTime>
  <Words>506</Words>
  <Application>Microsoft Office PowerPoint</Application>
  <PresentationFormat>Экран (4:3)</PresentationFormat>
  <Paragraphs>43</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Слайд 1</vt:lpstr>
      <vt:lpstr>Слайд 2</vt:lpstr>
      <vt:lpstr>Слайд 3</vt:lpstr>
      <vt:lpstr>Studium in Leipzig</vt:lpstr>
      <vt:lpstr>Слайд 5</vt:lpstr>
      <vt:lpstr>Слайд 6</vt:lpstr>
      <vt:lpstr>Слайд 7</vt:lpstr>
      <vt:lpstr>Слайд 8</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tyu16.10</dc:creator>
  <cp:lastModifiedBy>Дарья</cp:lastModifiedBy>
  <cp:revision>173</cp:revision>
  <dcterms:created xsi:type="dcterms:W3CDTF">2011-03-19T18:39:32Z</dcterms:created>
  <dcterms:modified xsi:type="dcterms:W3CDTF">2013-09-07T20:17:54Z</dcterms:modified>
</cp:coreProperties>
</file>